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71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86" d="100"/>
          <a:sy n="86" d="100"/>
        </p:scale>
        <p:origin x="53" y="6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09.07.2022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5D362-086D-44A2-94F5-03EC7FA42488}" type="slidenum">
              <a:rPr lang="nb-NO" smtClean="0"/>
              <a:pPr/>
              <a:t>1</a:t>
            </a:fld>
            <a:endParaRPr lang="nb-NO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5D362-086D-44A2-94F5-03EC7FA42488}" type="slidenum">
              <a:rPr lang="nb-NO" smtClean="0"/>
              <a:pPr/>
              <a:t>2</a:t>
            </a:fld>
            <a:endParaRPr lang="nb-NO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1" descr="A picture containing text&#10;&#10;Description automatically generated"/>
          <p:cNvPicPr>
            <a:picLocks noChangeAspect="1"/>
          </p:cNvPicPr>
          <p:nvPr/>
        </p:nvPicPr>
        <p:blipFill>
          <a:blip r:embed="rId3" cstate="print">
            <a:grayscl/>
          </a:blip>
          <a:srcRect l="14099" b="6005"/>
          <a:stretch>
            <a:fillRect/>
          </a:stretch>
        </p:blipFill>
        <p:spPr>
          <a:xfrm>
            <a:off x="17945" y="1142990"/>
            <a:ext cx="5687289" cy="3500462"/>
          </a:xfrm>
          <a:prstGeom prst="rect">
            <a:avLst/>
          </a:prstGeom>
        </p:spPr>
      </p:pic>
      <p:pic>
        <p:nvPicPr>
          <p:cNvPr id="66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89" name="Group 88"/>
          <p:cNvGrpSpPr/>
          <p:nvPr/>
        </p:nvGrpSpPr>
        <p:grpSpPr>
          <a:xfrm>
            <a:off x="7925574" y="984913"/>
            <a:ext cx="681074" cy="307777"/>
            <a:chOff x="7702252" y="1851670"/>
            <a:chExt cx="681074" cy="307777"/>
          </a:xfrm>
        </p:grpSpPr>
        <p:sp>
          <p:nvSpPr>
            <p:cNvPr id="4" name="Stjerne med 4 tagger 3"/>
            <p:cNvSpPr/>
            <p:nvPr/>
          </p:nvSpPr>
          <p:spPr>
            <a:xfrm>
              <a:off x="7702252" y="1946538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5" name="TekstSylinder 4"/>
            <p:cNvSpPr txBox="1"/>
            <p:nvPr/>
          </p:nvSpPr>
          <p:spPr>
            <a:xfrm>
              <a:off x="7740352" y="1851670"/>
              <a:ext cx="642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>
                  <a:solidFill>
                    <a:srgbClr val="FF0000"/>
                  </a:solidFill>
                  <a:latin typeface="Arial Black" pitchFamily="34" charset="0"/>
                </a:rPr>
                <a:t>137</a:t>
              </a:r>
              <a:endParaRPr lang="en-US" sz="14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20000"/>
          </a:bodyPr>
          <a:lstStyle/>
          <a:p>
            <a:pPr algn="ctr"/>
            <a:r>
              <a:rPr lang="en-GB" sz="1200" dirty="0"/>
              <a:t>Residential areas approx. 500m east and 750m northwest.  Civilian industrial buildings in immediate vicinity.  IRFNA and UDMH both very dangerous.</a:t>
            </a:r>
            <a:endParaRPr lang="pl-PL" sz="1200" dirty="0"/>
          </a:p>
        </p:txBody>
      </p:sp>
      <p:sp>
        <p:nvSpPr>
          <p:cNvPr id="61" name="Freeform 60"/>
          <p:cNvSpPr/>
          <p:nvPr/>
        </p:nvSpPr>
        <p:spPr>
          <a:xfrm rot="17631930">
            <a:off x="1668136" y="-705417"/>
            <a:ext cx="253419" cy="270988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63"/>
          <p:cNvSpPr/>
          <p:nvPr/>
        </p:nvSpPr>
        <p:spPr>
          <a:xfrm rot="20496590">
            <a:off x="2297547" y="-754973"/>
            <a:ext cx="406734" cy="254769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Prostokąt 33"/>
          <p:cNvSpPr/>
          <p:nvPr/>
        </p:nvSpPr>
        <p:spPr>
          <a:xfrm>
            <a:off x="1115616" y="84355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</a:t>
            </a:r>
            <a:r>
              <a:rPr lang="nb-NO" sz="1200" dirty="0">
                <a:solidFill>
                  <a:schemeClr val="tx1"/>
                </a:solidFill>
              </a:rPr>
              <a:t>137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74" name="Straight Arrow Connector 73"/>
          <p:cNvCxnSpPr>
            <a:stCxn id="68" idx="2"/>
          </p:cNvCxnSpPr>
          <p:nvPr/>
        </p:nvCxnSpPr>
        <p:spPr>
          <a:xfrm rot="5400000">
            <a:off x="765266" y="1649896"/>
            <a:ext cx="1585316" cy="401268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SYTGT137 South Aleppo Rocket Fuel Factory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283718"/>
            <a:ext cx="3419872" cy="273630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Target </a:t>
            </a:r>
            <a:r>
              <a:rPr lang="nb-NO" sz="1200" dirty="0" err="1"/>
              <a:t>complex</a:t>
            </a:r>
            <a:r>
              <a:rPr lang="nb-NO" sz="1200" dirty="0"/>
              <a:t> </a:t>
            </a:r>
            <a:r>
              <a:rPr lang="nb-NO" sz="1200" dirty="0" err="1"/>
              <a:t>consist</a:t>
            </a:r>
            <a:r>
              <a:rPr lang="nb-NO" sz="1200" dirty="0"/>
              <a:t> </a:t>
            </a:r>
            <a:r>
              <a:rPr lang="nb-NO" sz="1200" dirty="0" err="1"/>
              <a:t>of</a:t>
            </a:r>
            <a:r>
              <a:rPr lang="nb-NO" sz="1200" dirty="0"/>
              <a:t> a </a:t>
            </a:r>
            <a:r>
              <a:rPr lang="nb-NO" sz="1200" dirty="0" err="1"/>
              <a:t>production</a:t>
            </a:r>
            <a:r>
              <a:rPr lang="nb-NO" sz="1200" dirty="0"/>
              <a:t> </a:t>
            </a:r>
            <a:r>
              <a:rPr lang="nb-NO" sz="1200" dirty="0" err="1"/>
              <a:t>building</a:t>
            </a:r>
            <a:r>
              <a:rPr lang="nb-NO" sz="1200" dirty="0"/>
              <a:t>, a </a:t>
            </a:r>
            <a:r>
              <a:rPr lang="nb-NO" sz="1200" dirty="0" err="1"/>
              <a:t>storage</a:t>
            </a:r>
            <a:r>
              <a:rPr lang="nb-NO" sz="1200" dirty="0"/>
              <a:t> </a:t>
            </a:r>
            <a:r>
              <a:rPr lang="nb-NO" sz="1200" dirty="0" err="1"/>
              <a:t>building</a:t>
            </a:r>
            <a:r>
              <a:rPr lang="nb-NO" sz="1200" dirty="0"/>
              <a:t>, 3 tanks for storing UDMH (</a:t>
            </a:r>
            <a:r>
              <a:rPr lang="nb-NO" sz="1200" dirty="0" err="1"/>
              <a:t>Fuel</a:t>
            </a:r>
            <a:r>
              <a:rPr lang="nb-NO" sz="1200" dirty="0"/>
              <a:t>) and 2 tanks for storing IRFNA (</a:t>
            </a:r>
            <a:r>
              <a:rPr lang="nb-NO" sz="1200" dirty="0" err="1"/>
              <a:t>Oxidiser</a:t>
            </a:r>
            <a:r>
              <a:rPr lang="nb-NO" sz="1200" dirty="0"/>
              <a:t>). </a:t>
            </a:r>
          </a:p>
          <a:p>
            <a:r>
              <a:rPr lang="nb-NO" sz="1200" dirty="0"/>
              <a:t>Target </a:t>
            </a:r>
            <a:r>
              <a:rPr lang="nb-NO" sz="1200" dirty="0" err="1"/>
              <a:t>likely</a:t>
            </a:r>
            <a:r>
              <a:rPr lang="nb-NO" sz="1200" dirty="0"/>
              <a:t> </a:t>
            </a:r>
            <a:r>
              <a:rPr lang="nb-NO" sz="1200" dirty="0" err="1"/>
              <a:t>protected</a:t>
            </a:r>
            <a:r>
              <a:rPr lang="nb-NO" sz="1200" dirty="0"/>
              <a:t> by </a:t>
            </a:r>
            <a:r>
              <a:rPr lang="nb-NO" sz="1200" dirty="0" err="1"/>
              <a:t>Syrian</a:t>
            </a:r>
            <a:r>
              <a:rPr lang="nb-NO" sz="1200" dirty="0"/>
              <a:t> </a:t>
            </a:r>
            <a:r>
              <a:rPr lang="nb-NO" sz="1200" dirty="0" err="1"/>
              <a:t>Armed</a:t>
            </a:r>
            <a:r>
              <a:rPr lang="nb-NO" sz="1200" dirty="0"/>
              <a:t> </a:t>
            </a:r>
            <a:r>
              <a:rPr lang="nb-NO" sz="1200" dirty="0" err="1"/>
              <a:t>defenses</a:t>
            </a:r>
            <a:r>
              <a:rPr lang="nb-NO" sz="1200" dirty="0"/>
              <a:t> in </a:t>
            </a:r>
            <a:r>
              <a:rPr lang="nb-NO" sz="1200" dirty="0" err="1"/>
              <a:t>place</a:t>
            </a:r>
            <a:r>
              <a:rPr lang="nb-NO" sz="1200" dirty="0"/>
              <a:t> in Aleppo to </a:t>
            </a:r>
            <a:r>
              <a:rPr lang="nb-NO" sz="1200" dirty="0" err="1"/>
              <a:t>protect</a:t>
            </a:r>
            <a:r>
              <a:rPr lang="nb-NO" sz="1200" dirty="0"/>
              <a:t>. </a:t>
            </a:r>
          </a:p>
          <a:p>
            <a:endParaRPr lang="nb-NO" sz="1200" dirty="0"/>
          </a:p>
          <a:p>
            <a:r>
              <a:rPr lang="nb-NO" sz="1200" dirty="0"/>
              <a:t>VID </a:t>
            </a:r>
            <a:r>
              <a:rPr lang="nb-NO" sz="1200" dirty="0" err="1"/>
              <a:t>assess</a:t>
            </a:r>
            <a:r>
              <a:rPr lang="nb-NO" sz="1200" dirty="0"/>
              <a:t> </a:t>
            </a:r>
            <a:r>
              <a:rPr lang="nb-NO" sz="1200" dirty="0" err="1"/>
              <a:t>no</a:t>
            </a:r>
            <a:r>
              <a:rPr lang="nb-NO" sz="1200" dirty="0"/>
              <a:t> </a:t>
            </a:r>
            <a:r>
              <a:rPr lang="nb-NO" sz="1200" dirty="0" err="1"/>
              <a:t>organic</a:t>
            </a:r>
            <a:r>
              <a:rPr lang="nb-NO" sz="1200" dirty="0"/>
              <a:t> </a:t>
            </a:r>
            <a:r>
              <a:rPr lang="nb-NO" sz="1200" dirty="0" err="1"/>
              <a:t>self-defense</a:t>
            </a:r>
            <a:r>
              <a:rPr lang="nb-NO" sz="1200" dirty="0"/>
              <a:t> at </a:t>
            </a:r>
            <a:r>
              <a:rPr lang="nb-NO" sz="1200" dirty="0" err="1"/>
              <a:t>this</a:t>
            </a:r>
            <a:r>
              <a:rPr lang="nb-NO" sz="1200" dirty="0"/>
              <a:t> location.</a:t>
            </a:r>
          </a:p>
          <a:p>
            <a:endParaRPr lang="nb-NO" sz="1200" dirty="0"/>
          </a:p>
          <a:p>
            <a:r>
              <a:rPr lang="nb-NO" sz="1200" dirty="0" err="1"/>
              <a:t>Potential</a:t>
            </a:r>
            <a:r>
              <a:rPr lang="nb-NO" sz="1200" dirty="0"/>
              <a:t> </a:t>
            </a:r>
            <a:r>
              <a:rPr lang="nb-NO" sz="1200" dirty="0" err="1"/>
              <a:t>collateral</a:t>
            </a:r>
            <a:r>
              <a:rPr lang="nb-NO" sz="1200" dirty="0"/>
              <a:t> </a:t>
            </a:r>
            <a:r>
              <a:rPr lang="nb-NO" sz="1200" dirty="0" err="1"/>
              <a:t>concern</a:t>
            </a:r>
            <a:r>
              <a:rPr lang="nb-NO" sz="1200" dirty="0"/>
              <a:t> by </a:t>
            </a:r>
            <a:r>
              <a:rPr lang="nb-NO" sz="1200" dirty="0" err="1"/>
              <a:t>engaging</a:t>
            </a:r>
            <a:r>
              <a:rPr lang="nb-NO" sz="1200"/>
              <a:t> IRFNA and UDMH.</a:t>
            </a:r>
            <a:endParaRPr lang="nb-NO" sz="1100" dirty="0"/>
          </a:p>
          <a:p>
            <a:pPr algn="ctr"/>
            <a:endParaRPr lang="pl-PL" sz="1100" dirty="0"/>
          </a:p>
          <a:p>
            <a:pPr algn="ctr"/>
            <a:endParaRPr lang="en-GB" sz="1100" dirty="0"/>
          </a:p>
          <a:p>
            <a:pPr algn="ctr"/>
            <a:endParaRPr lang="en-GB" sz="1100" dirty="0"/>
          </a:p>
          <a:p>
            <a:pPr algn="ctr"/>
            <a:endParaRPr lang="pl-PL" sz="1100" dirty="0"/>
          </a:p>
          <a:p>
            <a:endParaRPr lang="nb-NO" sz="1100" dirty="0"/>
          </a:p>
          <a:p>
            <a:endParaRPr lang="nb-NO" sz="1100" dirty="0"/>
          </a:p>
        </p:txBody>
      </p:sp>
      <p:sp>
        <p:nvSpPr>
          <p:cNvPr id="33" name="Frihåndsform 32"/>
          <p:cNvSpPr/>
          <p:nvPr/>
        </p:nvSpPr>
        <p:spPr>
          <a:xfrm>
            <a:off x="818866" y="2579427"/>
            <a:ext cx="812041" cy="1508077"/>
          </a:xfrm>
          <a:custGeom>
            <a:avLst/>
            <a:gdLst>
              <a:gd name="connsiteX0" fmla="*/ 191068 w 812041"/>
              <a:gd name="connsiteY0" fmla="*/ 0 h 1508077"/>
              <a:gd name="connsiteX1" fmla="*/ 812041 w 812041"/>
              <a:gd name="connsiteY1" fmla="*/ 156949 h 1508077"/>
              <a:gd name="connsiteX2" fmla="*/ 470847 w 812041"/>
              <a:gd name="connsiteY2" fmla="*/ 1508077 h 1508077"/>
              <a:gd name="connsiteX3" fmla="*/ 102358 w 812041"/>
              <a:gd name="connsiteY3" fmla="*/ 1412543 h 1508077"/>
              <a:gd name="connsiteX4" fmla="*/ 252483 w 812041"/>
              <a:gd name="connsiteY4" fmla="*/ 873457 h 1508077"/>
              <a:gd name="connsiteX5" fmla="*/ 0 w 812041"/>
              <a:gd name="connsiteY5" fmla="*/ 818866 h 1508077"/>
              <a:gd name="connsiteX6" fmla="*/ 191068 w 812041"/>
              <a:gd name="connsiteY6" fmla="*/ 0 h 1508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2041" h="1508077">
                <a:moveTo>
                  <a:pt x="191068" y="0"/>
                </a:moveTo>
                <a:lnTo>
                  <a:pt x="812041" y="156949"/>
                </a:lnTo>
                <a:lnTo>
                  <a:pt x="470847" y="1508077"/>
                </a:lnTo>
                <a:lnTo>
                  <a:pt x="102358" y="1412543"/>
                </a:lnTo>
                <a:lnTo>
                  <a:pt x="252483" y="873457"/>
                </a:lnTo>
                <a:lnTo>
                  <a:pt x="0" y="818866"/>
                </a:lnTo>
                <a:lnTo>
                  <a:pt x="191068" y="0"/>
                </a:lnTo>
                <a:close/>
              </a:path>
            </a:pathLst>
          </a:custGeom>
          <a:solidFill>
            <a:srgbClr val="FF0000">
              <a:alpha val="2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6" name="Pil opp 35"/>
          <p:cNvSpPr/>
          <p:nvPr/>
        </p:nvSpPr>
        <p:spPr>
          <a:xfrm>
            <a:off x="5283530" y="137302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1" descr="A picture containing text&#10;&#10;Description automatically generated"/>
          <p:cNvPicPr>
            <a:picLocks noChangeAspect="1"/>
          </p:cNvPicPr>
          <p:nvPr/>
        </p:nvPicPr>
        <p:blipFill>
          <a:blip r:embed="rId3" cstate="print">
            <a:grayscl/>
          </a:blip>
          <a:srcRect l="14099" b="6005"/>
          <a:stretch>
            <a:fillRect/>
          </a:stretch>
        </p:blipFill>
        <p:spPr>
          <a:xfrm>
            <a:off x="17945" y="870918"/>
            <a:ext cx="5687289" cy="3500462"/>
          </a:xfrm>
          <a:prstGeom prst="rect">
            <a:avLst/>
          </a:prstGeom>
        </p:spPr>
      </p:pic>
      <p:pic>
        <p:nvPicPr>
          <p:cNvPr id="66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sp>
        <p:nvSpPr>
          <p:cNvPr id="3" name="Pil opp 2"/>
          <p:cNvSpPr/>
          <p:nvPr/>
        </p:nvSpPr>
        <p:spPr>
          <a:xfrm>
            <a:off x="5283530" y="101583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6" name="Group 88"/>
          <p:cNvGrpSpPr/>
          <p:nvPr/>
        </p:nvGrpSpPr>
        <p:grpSpPr>
          <a:xfrm>
            <a:off x="7925574" y="984913"/>
            <a:ext cx="681074" cy="307777"/>
            <a:chOff x="7702252" y="1851670"/>
            <a:chExt cx="681074" cy="307777"/>
          </a:xfrm>
        </p:grpSpPr>
        <p:sp>
          <p:nvSpPr>
            <p:cNvPr id="4" name="Stjerne med 4 tagger 3"/>
            <p:cNvSpPr/>
            <p:nvPr/>
          </p:nvSpPr>
          <p:spPr>
            <a:xfrm>
              <a:off x="7702252" y="1946538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5" name="TekstSylinder 4"/>
            <p:cNvSpPr txBox="1"/>
            <p:nvPr/>
          </p:nvSpPr>
          <p:spPr>
            <a:xfrm>
              <a:off x="7740352" y="1851670"/>
              <a:ext cx="642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>
                  <a:solidFill>
                    <a:srgbClr val="FF0000"/>
                  </a:solidFill>
                  <a:latin typeface="Arial Black" pitchFamily="34" charset="0"/>
                </a:rPr>
                <a:t>137</a:t>
              </a:r>
              <a:endParaRPr lang="en-US" sz="14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</p:grpSp>
      <p:grpSp>
        <p:nvGrpSpPr>
          <p:cNvPr id="7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1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4" name="TekstSylinder 33"/>
          <p:cNvSpPr txBox="1"/>
          <p:nvPr/>
        </p:nvSpPr>
        <p:spPr>
          <a:xfrm>
            <a:off x="0" y="4429138"/>
            <a:ext cx="5724128" cy="59088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10000"/>
          </a:bodyPr>
          <a:lstStyle/>
          <a:p>
            <a:r>
              <a:rPr lang="en-GB" sz="1200" dirty="0"/>
              <a:t>- Elevation unknown, so only BOT attacks with a positive identification of target approved.</a:t>
            </a:r>
          </a:p>
          <a:p>
            <a:r>
              <a:rPr lang="en-GB" sz="1200" dirty="0"/>
              <a:t>- UDMH tanks are protected tanks that make destruction very hard.</a:t>
            </a:r>
          </a:p>
          <a:p>
            <a:r>
              <a:rPr lang="en-GB" sz="1200" dirty="0"/>
              <a:t>- Storage building also assessed as reinforced requiring 2000 </a:t>
            </a:r>
            <a:r>
              <a:rPr lang="en-GB" sz="1200" dirty="0" err="1"/>
              <a:t>Ibs</a:t>
            </a:r>
            <a:r>
              <a:rPr lang="en-GB" sz="1200" dirty="0"/>
              <a:t> bomb for destruction</a:t>
            </a:r>
          </a:p>
          <a:p>
            <a:pPr algn="ctr"/>
            <a:endParaRPr lang="en-GB" sz="1200" dirty="0"/>
          </a:p>
          <a:p>
            <a:pPr algn="ctr"/>
            <a:endParaRPr lang="pl-PL" sz="1200" dirty="0"/>
          </a:p>
        </p:txBody>
      </p:sp>
      <p:sp>
        <p:nvSpPr>
          <p:cNvPr id="61" name="Freeform 60"/>
          <p:cNvSpPr/>
          <p:nvPr/>
        </p:nvSpPr>
        <p:spPr>
          <a:xfrm rot="17631930">
            <a:off x="1668136" y="-705417"/>
            <a:ext cx="253419" cy="270988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63"/>
          <p:cNvSpPr/>
          <p:nvPr/>
        </p:nvSpPr>
        <p:spPr>
          <a:xfrm rot="20496590">
            <a:off x="2297547" y="-754973"/>
            <a:ext cx="406734" cy="254769"/>
          </a:xfrm>
          <a:custGeom>
            <a:avLst/>
            <a:gdLst>
              <a:gd name="connsiteX0" fmla="*/ 0 w 568234"/>
              <a:gd name="connsiteY0" fmla="*/ 111034 h 496388"/>
              <a:gd name="connsiteX1" fmla="*/ 339634 w 568234"/>
              <a:gd name="connsiteY1" fmla="*/ 0 h 496388"/>
              <a:gd name="connsiteX2" fmla="*/ 568234 w 568234"/>
              <a:gd name="connsiteY2" fmla="*/ 385354 h 496388"/>
              <a:gd name="connsiteX3" fmla="*/ 182880 w 568234"/>
              <a:gd name="connsiteY3" fmla="*/ 496388 h 496388"/>
              <a:gd name="connsiteX4" fmla="*/ 0 w 568234"/>
              <a:gd name="connsiteY4" fmla="*/ 111034 h 496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234" h="496388">
                <a:moveTo>
                  <a:pt x="0" y="111034"/>
                </a:moveTo>
                <a:lnTo>
                  <a:pt x="339634" y="0"/>
                </a:lnTo>
                <a:lnTo>
                  <a:pt x="568234" y="385354"/>
                </a:lnTo>
                <a:lnTo>
                  <a:pt x="182880" y="496388"/>
                </a:lnTo>
                <a:lnTo>
                  <a:pt x="0" y="111034"/>
                </a:lnTo>
                <a:close/>
              </a:path>
            </a:pathLst>
          </a:custGeom>
          <a:solidFill>
            <a:srgbClr val="FF0D0D">
              <a:alpha val="32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Prostokąt 33"/>
          <p:cNvSpPr/>
          <p:nvPr/>
        </p:nvSpPr>
        <p:spPr>
          <a:xfrm>
            <a:off x="1115616" y="85723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</a:t>
            </a:r>
            <a:r>
              <a:rPr lang="nb-NO" sz="1200" dirty="0">
                <a:solidFill>
                  <a:schemeClr val="tx1"/>
                </a:solidFill>
              </a:rPr>
              <a:t>137A-G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74" name="Straight Arrow Connector 73"/>
          <p:cNvCxnSpPr>
            <a:stCxn id="68" idx="2"/>
          </p:cNvCxnSpPr>
          <p:nvPr/>
        </p:nvCxnSpPr>
        <p:spPr>
          <a:xfrm rot="5400000">
            <a:off x="879263" y="1549579"/>
            <a:ext cx="1357322" cy="401268"/>
          </a:xfrm>
          <a:prstGeom prst="straightConnector1">
            <a:avLst/>
          </a:prstGeom>
          <a:ln w="15875">
            <a:solidFill>
              <a:srgbClr val="FF0D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SYTGT137 South Aleppo Rocket Fuel Factory</a:t>
            </a: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283718"/>
            <a:ext cx="3419872" cy="273630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nb-NO" sz="1200" dirty="0"/>
              <a:t>DESCRIPTION OF THE DESIRED POINTS OF IMPACT WITH WPN TYPE: </a:t>
            </a:r>
            <a:endParaRPr lang="pl-PL" sz="1200" dirty="0"/>
          </a:p>
          <a:p>
            <a:pPr algn="ctr"/>
            <a:r>
              <a:rPr lang="en-US" sz="1100" dirty="0"/>
              <a:t>SYTGT137</a:t>
            </a:r>
            <a:r>
              <a:rPr lang="pl-PL" sz="1100" b="1" dirty="0"/>
              <a:t>A </a:t>
            </a:r>
            <a:r>
              <a:rPr lang="pl-PL" sz="1200" dirty="0"/>
              <a:t>– </a:t>
            </a:r>
            <a:r>
              <a:rPr lang="en-GB" sz="1200" dirty="0"/>
              <a:t>Production Building</a:t>
            </a:r>
            <a:endParaRPr lang="pl-PL" sz="1200" dirty="0"/>
          </a:p>
          <a:p>
            <a:pPr algn="ctr"/>
            <a:r>
              <a:rPr lang="en-GB" sz="1050" dirty="0"/>
              <a:t>N36 09.381 E037 06.600 </a:t>
            </a:r>
            <a:r>
              <a:rPr lang="nb-NO" sz="1100" dirty="0"/>
              <a:t>/</a:t>
            </a:r>
            <a:r>
              <a:rPr lang="nb-NO" sz="1100" dirty="0" err="1"/>
              <a:t>XXXXft</a:t>
            </a:r>
            <a:r>
              <a:rPr lang="nb-NO" sz="1100" dirty="0"/>
              <a:t> </a:t>
            </a:r>
            <a:r>
              <a:rPr lang="pl-PL" sz="1100" dirty="0"/>
              <a:t>/</a:t>
            </a:r>
            <a:r>
              <a:rPr lang="nb-NO" sz="1100" dirty="0"/>
              <a:t> (1x1000 Ibs bomb)</a:t>
            </a:r>
            <a:endParaRPr lang="pl-PL" sz="1100" dirty="0"/>
          </a:p>
          <a:p>
            <a:pPr algn="ctr"/>
            <a:endParaRPr lang="pl-PL" sz="1100" dirty="0"/>
          </a:p>
          <a:p>
            <a:pPr algn="ctr"/>
            <a:r>
              <a:rPr lang="en-US" sz="1100" dirty="0"/>
              <a:t>SYTGT137</a:t>
            </a:r>
            <a:r>
              <a:rPr lang="pl-PL" sz="1100" b="1" dirty="0"/>
              <a:t>B </a:t>
            </a:r>
            <a:r>
              <a:rPr lang="pl-PL" sz="1100" dirty="0"/>
              <a:t>– </a:t>
            </a:r>
            <a:r>
              <a:rPr lang="en-GB" sz="1100" dirty="0"/>
              <a:t>Storage building</a:t>
            </a:r>
            <a:endParaRPr lang="pl-PL" sz="1100" dirty="0"/>
          </a:p>
          <a:p>
            <a:pPr algn="ctr"/>
            <a:r>
              <a:rPr lang="en-GB" sz="1050" dirty="0"/>
              <a:t>N36 09.332 E037 06.625 </a:t>
            </a:r>
            <a:r>
              <a:rPr lang="en-GB" sz="1100" dirty="0"/>
              <a:t>/ </a:t>
            </a:r>
            <a:r>
              <a:rPr lang="en-GB" sz="1100" dirty="0" err="1"/>
              <a:t>XXXXft</a:t>
            </a:r>
            <a:r>
              <a:rPr lang="en-GB" sz="1100" dirty="0"/>
              <a:t> </a:t>
            </a:r>
            <a:r>
              <a:rPr lang="pl-PL" sz="1100" dirty="0"/>
              <a:t>/</a:t>
            </a:r>
            <a:r>
              <a:rPr lang="nb-NO" sz="1100" dirty="0"/>
              <a:t> (1x2000 Ibs bomb)</a:t>
            </a:r>
            <a:endParaRPr lang="pl-PL" sz="1100" dirty="0"/>
          </a:p>
          <a:p>
            <a:pPr algn="ctr"/>
            <a:endParaRPr lang="pl-PL" sz="1100" dirty="0"/>
          </a:p>
          <a:p>
            <a:pPr algn="ctr"/>
            <a:r>
              <a:rPr lang="en-US" sz="1100" dirty="0"/>
              <a:t>SYTGT137</a:t>
            </a:r>
            <a:r>
              <a:rPr lang="pl-PL" sz="1100" b="1" dirty="0"/>
              <a:t>C </a:t>
            </a:r>
            <a:r>
              <a:rPr lang="pl-PL" sz="1100" dirty="0"/>
              <a:t>– </a:t>
            </a:r>
            <a:r>
              <a:rPr lang="en-GB" sz="1100" dirty="0"/>
              <a:t>UDMH (Fuel) Tank</a:t>
            </a:r>
            <a:endParaRPr lang="pl-PL" sz="1100" dirty="0"/>
          </a:p>
          <a:p>
            <a:pPr algn="ctr"/>
            <a:r>
              <a:rPr lang="en-GB" sz="1050" dirty="0"/>
              <a:t>N36 09.332 E037 06.606</a:t>
            </a:r>
            <a:r>
              <a:rPr lang="en-GB" sz="1100" dirty="0"/>
              <a:t> / </a:t>
            </a:r>
            <a:r>
              <a:rPr lang="en-GB" sz="1100" dirty="0" err="1"/>
              <a:t>XXXXft</a:t>
            </a:r>
            <a:r>
              <a:rPr lang="en-GB" sz="1100" dirty="0"/>
              <a:t> /</a:t>
            </a:r>
            <a:r>
              <a:rPr lang="nb-NO" sz="1100" dirty="0"/>
              <a:t> (2x2000 Ibs bomb)</a:t>
            </a:r>
          </a:p>
          <a:p>
            <a:pPr algn="ctr"/>
            <a:endParaRPr lang="nb-NO" sz="1100" dirty="0"/>
          </a:p>
          <a:p>
            <a:pPr algn="ctr"/>
            <a:r>
              <a:rPr lang="en-US" sz="1100" dirty="0"/>
              <a:t>SYTGT137</a:t>
            </a:r>
            <a:r>
              <a:rPr lang="en-GB" sz="1100" b="1" dirty="0"/>
              <a:t>D</a:t>
            </a:r>
            <a:r>
              <a:rPr lang="pl-PL" sz="1100" dirty="0"/>
              <a:t>– </a:t>
            </a:r>
            <a:r>
              <a:rPr lang="en-GB" sz="1100" dirty="0"/>
              <a:t>UDMH (Fuel) Tank</a:t>
            </a:r>
          </a:p>
          <a:p>
            <a:pPr algn="ctr"/>
            <a:r>
              <a:rPr lang="en-GB" sz="1050" dirty="0"/>
              <a:t>N36 09.320 E037 06.601 </a:t>
            </a:r>
            <a:r>
              <a:rPr lang="en-GB" sz="1100" dirty="0"/>
              <a:t>/</a:t>
            </a:r>
            <a:r>
              <a:rPr lang="en-GB" sz="1100" dirty="0" err="1"/>
              <a:t>XXXXft</a:t>
            </a:r>
            <a:r>
              <a:rPr lang="en-GB" sz="1100" dirty="0"/>
              <a:t> </a:t>
            </a:r>
            <a:r>
              <a:rPr lang="pl-PL" sz="1100" dirty="0"/>
              <a:t>/</a:t>
            </a:r>
            <a:r>
              <a:rPr lang="nb-NO" sz="1100" dirty="0"/>
              <a:t> (2x2000 Ibs bomb)</a:t>
            </a:r>
          </a:p>
          <a:p>
            <a:pPr algn="ctr"/>
            <a:endParaRPr lang="pl-PL" sz="1100" dirty="0"/>
          </a:p>
          <a:p>
            <a:pPr algn="ctr"/>
            <a:r>
              <a:rPr lang="en-US" sz="1100" dirty="0"/>
              <a:t>SYTGT137</a:t>
            </a:r>
            <a:r>
              <a:rPr lang="en-GB" sz="1100" b="1" dirty="0"/>
              <a:t>E</a:t>
            </a:r>
            <a:r>
              <a:rPr lang="pl-PL" sz="1100" b="1" dirty="0"/>
              <a:t> </a:t>
            </a:r>
            <a:r>
              <a:rPr lang="pl-PL" sz="1100" dirty="0"/>
              <a:t>– </a:t>
            </a:r>
            <a:r>
              <a:rPr lang="en-GB" sz="1100" dirty="0"/>
              <a:t>UDMH (Fuel) Tank</a:t>
            </a:r>
          </a:p>
          <a:p>
            <a:pPr algn="ctr"/>
            <a:r>
              <a:rPr lang="en-GB" sz="1050" dirty="0"/>
              <a:t>N36 09.308 E037 06.598</a:t>
            </a:r>
            <a:r>
              <a:rPr lang="en-GB" sz="1100" dirty="0"/>
              <a:t> </a:t>
            </a:r>
            <a:r>
              <a:rPr lang="pl-PL" sz="1100" dirty="0"/>
              <a:t>/</a:t>
            </a:r>
            <a:r>
              <a:rPr lang="nb-NO" sz="1100" dirty="0"/>
              <a:t> </a:t>
            </a:r>
            <a:r>
              <a:rPr lang="nb-NO" sz="1100" dirty="0" err="1"/>
              <a:t>XXXXft</a:t>
            </a:r>
            <a:r>
              <a:rPr lang="nb-NO" sz="1100" dirty="0"/>
              <a:t> / (2x2000 Ibs bomb)</a:t>
            </a:r>
          </a:p>
          <a:p>
            <a:pPr algn="ctr"/>
            <a:endParaRPr lang="pl-PL" sz="1100" dirty="0"/>
          </a:p>
          <a:p>
            <a:pPr algn="ctr"/>
            <a:r>
              <a:rPr lang="en-US" sz="1100" dirty="0"/>
              <a:t>SYTGT137</a:t>
            </a:r>
            <a:r>
              <a:rPr lang="en-GB" sz="1100" b="1" dirty="0"/>
              <a:t>F</a:t>
            </a:r>
            <a:r>
              <a:rPr lang="pl-PL" sz="1100" b="1" dirty="0"/>
              <a:t> </a:t>
            </a:r>
            <a:r>
              <a:rPr lang="pl-PL" sz="1100" dirty="0"/>
              <a:t>– </a:t>
            </a:r>
            <a:r>
              <a:rPr lang="en-GB" sz="1100" dirty="0"/>
              <a:t>IRFNA (Oxidiser) Tank</a:t>
            </a:r>
          </a:p>
          <a:p>
            <a:pPr algn="ctr"/>
            <a:r>
              <a:rPr lang="en-GB" sz="1050" dirty="0"/>
              <a:t>N36 09.325 E037 06.616 </a:t>
            </a:r>
            <a:r>
              <a:rPr lang="en-GB" sz="1100" dirty="0"/>
              <a:t>/ </a:t>
            </a:r>
            <a:r>
              <a:rPr lang="en-GB" sz="1100" dirty="0" err="1"/>
              <a:t>XXXXft</a:t>
            </a:r>
            <a:r>
              <a:rPr lang="en-GB" sz="1100" dirty="0"/>
              <a:t> </a:t>
            </a:r>
            <a:r>
              <a:rPr lang="pl-PL" sz="1100" dirty="0"/>
              <a:t>/</a:t>
            </a:r>
            <a:r>
              <a:rPr lang="nb-NO" sz="1100" dirty="0"/>
              <a:t> (500 Ibs bomb)</a:t>
            </a:r>
          </a:p>
          <a:p>
            <a:pPr algn="ctr"/>
            <a:endParaRPr lang="pl-PL" sz="1100" dirty="0"/>
          </a:p>
          <a:p>
            <a:pPr algn="ctr"/>
            <a:r>
              <a:rPr lang="en-US" sz="1100" dirty="0"/>
              <a:t>SYTGT137</a:t>
            </a:r>
            <a:r>
              <a:rPr lang="en-GB" sz="1100" b="1" dirty="0"/>
              <a:t>G</a:t>
            </a:r>
            <a:r>
              <a:rPr lang="pl-PL" sz="1100" b="1" dirty="0"/>
              <a:t> </a:t>
            </a:r>
            <a:r>
              <a:rPr lang="pl-PL" sz="1100" dirty="0"/>
              <a:t>– </a:t>
            </a:r>
            <a:r>
              <a:rPr lang="en-GB" sz="1100" dirty="0"/>
              <a:t>IRFNA (Oxidiser) Tank</a:t>
            </a:r>
          </a:p>
          <a:p>
            <a:pPr algn="ctr"/>
            <a:r>
              <a:rPr lang="en-GB" sz="1050" dirty="0"/>
              <a:t>N36 09.312 E037 06.612 </a:t>
            </a:r>
            <a:r>
              <a:rPr lang="en-GB" sz="1100" dirty="0"/>
              <a:t>/ </a:t>
            </a:r>
            <a:r>
              <a:rPr lang="en-GB" sz="1100" dirty="0" err="1"/>
              <a:t>XXXXft</a:t>
            </a:r>
            <a:r>
              <a:rPr lang="en-GB" sz="1100" dirty="0"/>
              <a:t> </a:t>
            </a:r>
            <a:r>
              <a:rPr lang="pl-PL" sz="1100" dirty="0"/>
              <a:t>/</a:t>
            </a:r>
            <a:r>
              <a:rPr lang="nb-NO" sz="1100" dirty="0"/>
              <a:t> (500 Ibs bomb)</a:t>
            </a:r>
          </a:p>
          <a:p>
            <a:pPr algn="ctr"/>
            <a:endParaRPr lang="nb-NO" sz="1100" dirty="0"/>
          </a:p>
          <a:p>
            <a:pPr algn="ctr"/>
            <a:endParaRPr lang="pl-PL" sz="1100" dirty="0"/>
          </a:p>
          <a:p>
            <a:pPr algn="ctr"/>
            <a:endParaRPr lang="en-GB" sz="1100" dirty="0"/>
          </a:p>
          <a:p>
            <a:pPr algn="ctr"/>
            <a:endParaRPr lang="en-GB" sz="1100" dirty="0"/>
          </a:p>
          <a:p>
            <a:pPr algn="ctr"/>
            <a:endParaRPr lang="pl-PL" sz="1100" dirty="0"/>
          </a:p>
          <a:p>
            <a:endParaRPr lang="nb-NO" sz="1100" dirty="0"/>
          </a:p>
          <a:p>
            <a:endParaRPr lang="nb-NO" sz="1100" dirty="0"/>
          </a:p>
        </p:txBody>
      </p:sp>
      <p:grpSp>
        <p:nvGrpSpPr>
          <p:cNvPr id="35" name="Gruppe 11"/>
          <p:cNvGrpSpPr/>
          <p:nvPr/>
        </p:nvGrpSpPr>
        <p:grpSpPr>
          <a:xfrm>
            <a:off x="714348" y="2656868"/>
            <a:ext cx="571503" cy="246221"/>
            <a:chOff x="6743499" y="2676645"/>
            <a:chExt cx="571503" cy="246221"/>
          </a:xfrm>
        </p:grpSpPr>
        <p:sp>
          <p:nvSpPr>
            <p:cNvPr id="36" name="TekstSylinder 12"/>
            <p:cNvSpPr txBox="1"/>
            <p:nvPr/>
          </p:nvSpPr>
          <p:spPr>
            <a:xfrm>
              <a:off x="6743499" y="2676645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A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7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8" name="Gruppe 11"/>
          <p:cNvGrpSpPr/>
          <p:nvPr/>
        </p:nvGrpSpPr>
        <p:grpSpPr>
          <a:xfrm>
            <a:off x="1285853" y="2839275"/>
            <a:ext cx="571503" cy="246221"/>
            <a:chOff x="7031515" y="2646226"/>
            <a:chExt cx="571503" cy="246221"/>
          </a:xfrm>
        </p:grpSpPr>
        <p:sp>
          <p:nvSpPr>
            <p:cNvPr id="39" name="TekstSylinder 12"/>
            <p:cNvSpPr txBox="1"/>
            <p:nvPr/>
          </p:nvSpPr>
          <p:spPr>
            <a:xfrm>
              <a:off x="7031515" y="2646226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B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0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1" name="Gruppe 11"/>
          <p:cNvGrpSpPr/>
          <p:nvPr/>
        </p:nvGrpSpPr>
        <p:grpSpPr>
          <a:xfrm>
            <a:off x="714348" y="3388522"/>
            <a:ext cx="571503" cy="246221"/>
            <a:chOff x="6738642" y="2643924"/>
            <a:chExt cx="571503" cy="246221"/>
          </a:xfrm>
        </p:grpSpPr>
        <p:sp>
          <p:nvSpPr>
            <p:cNvPr id="42" name="TekstSylinder 12"/>
            <p:cNvSpPr txBox="1"/>
            <p:nvPr/>
          </p:nvSpPr>
          <p:spPr>
            <a:xfrm>
              <a:off x="6738642" y="2643924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D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3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4" name="Gruppe 11"/>
          <p:cNvGrpSpPr/>
          <p:nvPr/>
        </p:nvGrpSpPr>
        <p:grpSpPr>
          <a:xfrm>
            <a:off x="677030" y="3565090"/>
            <a:ext cx="571503" cy="246221"/>
            <a:chOff x="6754866" y="2668681"/>
            <a:chExt cx="571503" cy="246221"/>
          </a:xfrm>
        </p:grpSpPr>
        <p:sp>
          <p:nvSpPr>
            <p:cNvPr id="45" name="TekstSylinder 12"/>
            <p:cNvSpPr txBox="1"/>
            <p:nvPr/>
          </p:nvSpPr>
          <p:spPr>
            <a:xfrm>
              <a:off x="6754866" y="2668681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E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6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7" name="Gruppe 11"/>
          <p:cNvGrpSpPr/>
          <p:nvPr/>
        </p:nvGrpSpPr>
        <p:grpSpPr>
          <a:xfrm>
            <a:off x="772138" y="3252042"/>
            <a:ext cx="571503" cy="246221"/>
            <a:chOff x="6754866" y="2668681"/>
            <a:chExt cx="571503" cy="246221"/>
          </a:xfrm>
        </p:grpSpPr>
        <p:sp>
          <p:nvSpPr>
            <p:cNvPr id="48" name="TekstSylinder 12"/>
            <p:cNvSpPr txBox="1"/>
            <p:nvPr/>
          </p:nvSpPr>
          <p:spPr>
            <a:xfrm>
              <a:off x="6754866" y="2668681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C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9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50" name="Gruppe 11"/>
          <p:cNvGrpSpPr/>
          <p:nvPr/>
        </p:nvGrpSpPr>
        <p:grpSpPr>
          <a:xfrm>
            <a:off x="1142976" y="3353974"/>
            <a:ext cx="571503" cy="246221"/>
            <a:chOff x="7024271" y="2668681"/>
            <a:chExt cx="571503" cy="246221"/>
          </a:xfrm>
        </p:grpSpPr>
        <p:sp>
          <p:nvSpPr>
            <p:cNvPr id="51" name="TekstSylinder 12"/>
            <p:cNvSpPr txBox="1"/>
            <p:nvPr/>
          </p:nvSpPr>
          <p:spPr>
            <a:xfrm>
              <a:off x="7024271" y="2668681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F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2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53" name="Gruppe 11"/>
          <p:cNvGrpSpPr/>
          <p:nvPr/>
        </p:nvGrpSpPr>
        <p:grpSpPr>
          <a:xfrm>
            <a:off x="1102032" y="3520022"/>
            <a:ext cx="571503" cy="246221"/>
            <a:chOff x="7024271" y="2668681"/>
            <a:chExt cx="571503" cy="246221"/>
          </a:xfrm>
        </p:grpSpPr>
        <p:sp>
          <p:nvSpPr>
            <p:cNvPr id="54" name="TekstSylinder 12"/>
            <p:cNvSpPr txBox="1"/>
            <p:nvPr/>
          </p:nvSpPr>
          <p:spPr>
            <a:xfrm>
              <a:off x="7024271" y="2668681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G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5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57" name="Frihåndsform 56"/>
          <p:cNvSpPr/>
          <p:nvPr/>
        </p:nvSpPr>
        <p:spPr>
          <a:xfrm>
            <a:off x="816280" y="2316492"/>
            <a:ext cx="812041" cy="1508077"/>
          </a:xfrm>
          <a:custGeom>
            <a:avLst/>
            <a:gdLst>
              <a:gd name="connsiteX0" fmla="*/ 191068 w 812041"/>
              <a:gd name="connsiteY0" fmla="*/ 0 h 1508077"/>
              <a:gd name="connsiteX1" fmla="*/ 812041 w 812041"/>
              <a:gd name="connsiteY1" fmla="*/ 156949 h 1508077"/>
              <a:gd name="connsiteX2" fmla="*/ 470847 w 812041"/>
              <a:gd name="connsiteY2" fmla="*/ 1508077 h 1508077"/>
              <a:gd name="connsiteX3" fmla="*/ 102358 w 812041"/>
              <a:gd name="connsiteY3" fmla="*/ 1412543 h 1508077"/>
              <a:gd name="connsiteX4" fmla="*/ 252483 w 812041"/>
              <a:gd name="connsiteY4" fmla="*/ 873457 h 1508077"/>
              <a:gd name="connsiteX5" fmla="*/ 0 w 812041"/>
              <a:gd name="connsiteY5" fmla="*/ 818866 h 1508077"/>
              <a:gd name="connsiteX6" fmla="*/ 191068 w 812041"/>
              <a:gd name="connsiteY6" fmla="*/ 0 h 1508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2041" h="1508077">
                <a:moveTo>
                  <a:pt x="191068" y="0"/>
                </a:moveTo>
                <a:lnTo>
                  <a:pt x="812041" y="156949"/>
                </a:lnTo>
                <a:lnTo>
                  <a:pt x="470847" y="1508077"/>
                </a:lnTo>
                <a:lnTo>
                  <a:pt x="102358" y="1412543"/>
                </a:lnTo>
                <a:lnTo>
                  <a:pt x="252483" y="873457"/>
                </a:lnTo>
                <a:lnTo>
                  <a:pt x="0" y="818866"/>
                </a:lnTo>
                <a:lnTo>
                  <a:pt x="191068" y="0"/>
                </a:lnTo>
                <a:close/>
              </a:path>
            </a:pathLst>
          </a:custGeom>
          <a:solidFill>
            <a:srgbClr val="FF0000">
              <a:alpha val="3000"/>
            </a:srgb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5751</TotalTime>
  <Words>310</Words>
  <Application>Microsoft Office PowerPoint</Application>
  <PresentationFormat>Skjermfremvisning (16:9)</PresentationFormat>
  <Paragraphs>67</Paragraphs>
  <Slides>2</Slides>
  <Notes>2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SYTGT137 South Aleppo Rocket Fuel Factory</vt:lpstr>
      <vt:lpstr>SYTGT137 South Aleppo Rocket Fuel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SYTGT135 Al Safira Chemical Weapons Depot</dc:title>
  <dc:creator>132nd Virtual Wing;VIS</dc:creator>
  <cp:keywords>SYTGT137 South Aleppo Rocket Fuel factory</cp:keywords>
  <cp:lastModifiedBy>Neck DCS</cp:lastModifiedBy>
  <cp:revision>409</cp:revision>
  <dcterms:created xsi:type="dcterms:W3CDTF">2019-03-12T22:01:00Z</dcterms:created>
  <dcterms:modified xsi:type="dcterms:W3CDTF">2022-07-09T09:47:48Z</dcterms:modified>
</cp:coreProperties>
</file>